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0" r:id="rId3"/>
    <p:sldId id="261" r:id="rId4"/>
    <p:sldId id="298" r:id="rId5"/>
    <p:sldId id="268" r:id="rId6"/>
    <p:sldId id="269" r:id="rId8"/>
    <p:sldId id="270" r:id="rId9"/>
    <p:sldId id="285" r:id="rId10"/>
    <p:sldId id="292" r:id="rId11"/>
    <p:sldId id="299" r:id="rId12"/>
    <p:sldId id="297" r:id="rId13"/>
    <p:sldId id="300" r:id="rId14"/>
    <p:sldId id="289" r:id="rId15"/>
    <p:sldId id="287" r:id="rId16"/>
    <p:sldId id="294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A9B"/>
    <a:srgbClr val="244141"/>
    <a:srgbClr val="FBAF2D"/>
    <a:srgbClr val="DA2757"/>
    <a:srgbClr val="295175"/>
    <a:srgbClr val="70C833"/>
    <a:srgbClr val="EC566B"/>
    <a:srgbClr val="00A5E7"/>
    <a:srgbClr val="A9C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71" autoAdjust="0"/>
  </p:normalViewPr>
  <p:slideViewPr>
    <p:cSldViewPr snapToGrid="0">
      <p:cViewPr>
        <p:scale>
          <a:sx n="100" d="100"/>
          <a:sy n="100" d="100"/>
        </p:scale>
        <p:origin x="-294" y="-264"/>
      </p:cViewPr>
      <p:guideLst>
        <p:guide orient="horz" pos="2160"/>
        <p:guide orient="horz" pos="164"/>
        <p:guide orient="horz" pos="4088"/>
        <p:guide pos="2897"/>
        <p:guide pos="55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367BF-2C13-43E6-908C-7404D81511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3676-723F-4D02-A692-F3FB929902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3676-723F-4D02-A692-F3FB929902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4098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0" y="584201"/>
            <a:ext cx="277345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第六课 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j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q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 x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" name="文本框 3"/>
          <p:cNvSpPr txBox="1"/>
          <p:nvPr/>
        </p:nvSpPr>
        <p:spPr>
          <a:xfrm>
            <a:off x="5237019" y="2051001"/>
            <a:ext cx="3788724" cy="28931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汉语拼音 </a:t>
            </a:r>
            <a:endParaRPr lang="en-US" altLang="zh-CN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altLang="zh-CN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j</a:t>
            </a:r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zh-CN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q</a:t>
            </a:r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 x</a:t>
            </a:r>
            <a:endParaRPr lang="zh-CN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11663" y="1937111"/>
            <a:ext cx="4859101" cy="3470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拼音儿歌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462670" y="1667984"/>
            <a:ext cx="5552306" cy="4353007"/>
            <a:chOff x="1950226" y="1667985"/>
            <a:chExt cx="7403075" cy="363220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50226" y="1667985"/>
              <a:ext cx="7403075" cy="36322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 bwMode="auto">
            <a:xfrm>
              <a:off x="7943181" y="1815151"/>
              <a:ext cx="1265380" cy="873457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solidFill>
                <a:srgbClr val="24414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51872" y="2481561"/>
            <a:ext cx="46196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r>
              <a:rPr lang="en-US" altLang="zh-CN" sz="28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见</a:t>
            </a:r>
            <a:r>
              <a:rPr lang="zh-CN" altLang="en-US" sz="28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了</a:t>
            </a:r>
            <a:r>
              <a:rPr lang="en-US" altLang="zh-CN" sz="28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n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28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l</a:t>
            </a:r>
            <a:r>
              <a:rPr lang="zh-CN" altLang="en-US" sz="28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，泪珠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滴了两大颗。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r>
              <a:rPr lang="en-US" altLang="zh-CN" sz="28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见了</a:t>
            </a:r>
            <a:r>
              <a:rPr lang="en-US" altLang="zh-CN" sz="28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 q x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，擦干眼泪笑嘻嘻。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605684" y="2055329"/>
            <a:ext cx="1879490" cy="44673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拼音儿歌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520255" y="1425937"/>
            <a:ext cx="5552306" cy="4119839"/>
            <a:chOff x="1950226" y="1667985"/>
            <a:chExt cx="7403075" cy="363220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50226" y="1667985"/>
              <a:ext cx="7403075" cy="36322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 bwMode="auto">
            <a:xfrm>
              <a:off x="7943181" y="1815151"/>
              <a:ext cx="1265380" cy="873457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solidFill>
                <a:srgbClr val="24414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34892" y="2096580"/>
            <a:ext cx="5323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20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üü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是个好朋友，懂事文明礼貌有；见到好友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，摘掉墨镜忙牵手</a:t>
            </a:r>
            <a:r>
              <a:rPr lang="zh-CN" altLang="en-US" sz="20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0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四个好兄弟，有点小顽皮，身子多变化，特色比一比，左上半圆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，右上半圆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，左下半圆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  <a:r>
              <a:rPr lang="zh-CN" altLang="en-US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，右下半圆</a:t>
            </a:r>
            <a:r>
              <a:rPr lang="en-US" altLang="zh-CN" sz="20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20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  <a:endParaRPr lang="zh-CN" altLang="en-US" sz="20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857816" y="2000857"/>
            <a:ext cx="1879490" cy="44673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4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要领总结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13160" y="1905570"/>
          <a:ext cx="7897976" cy="1265328"/>
        </p:xfrm>
        <a:graphic>
          <a:graphicData uri="http://schemas.openxmlformats.org/drawingml/2006/table">
            <a:tbl>
              <a:tblPr/>
              <a:tblGrid>
                <a:gridCol w="556196"/>
                <a:gridCol w="884913"/>
                <a:gridCol w="6456867"/>
              </a:tblGrid>
              <a:tr h="35092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先写·（点），再写竖左钩，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笔；占上中下格。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855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舌面前部紧贴上齿龈和硬腭的前端，阻塞气流；软腭上升堵塞鼻腔通道；舌面前部稍稍离开硬腭前部，然后气流从中间挤出。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13160" y="3410966"/>
          <a:ext cx="7877805" cy="1120692"/>
        </p:xfrm>
        <a:graphic>
          <a:graphicData uri="http://schemas.openxmlformats.org/drawingml/2006/table">
            <a:tbl>
              <a:tblPr/>
              <a:tblGrid>
                <a:gridCol w="554775"/>
                <a:gridCol w="888612"/>
                <a:gridCol w="6434418"/>
              </a:tblGrid>
              <a:tr h="5603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先写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（半圆），</a:t>
                      </a: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再写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︱（长竖），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笔；占上中格。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346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与</a:t>
                      </a:r>
                      <a:r>
                        <a:rPr lang="en-US" sz="2000" kern="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q</a:t>
                      </a:r>
                      <a:r>
                        <a:rPr lang="zh-CN" sz="2000" kern="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发音类似，只是有一股较强是气流冲出。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513160" y="5025287"/>
          <a:ext cx="7877805" cy="1429301"/>
        </p:xfrm>
        <a:graphic>
          <a:graphicData uri="http://schemas.openxmlformats.org/drawingml/2006/table">
            <a:tbl>
              <a:tblPr/>
              <a:tblGrid>
                <a:gridCol w="554775"/>
                <a:gridCol w="878527"/>
                <a:gridCol w="6444503"/>
              </a:tblGrid>
              <a:tr h="47643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6000" b="1" i="0" u="none" strike="noStrike" kern="1200" cap="none" spc="0" normalizeH="0" baseline="0" noProof="0" dirty="0" smtClean="0">
                          <a:ln w="1905"/>
                          <a:gradFill>
                            <a:gsLst>
                              <a:gs pos="0">
                                <a:srgbClr val="D7712B">
                                  <a:shade val="20000"/>
                                  <a:satMod val="200000"/>
                                </a:srgbClr>
                              </a:gs>
                              <a:gs pos="78000">
                                <a:srgbClr val="D7712B">
                                  <a:tint val="90000"/>
                                  <a:shade val="89000"/>
                                  <a:satMod val="220000"/>
                                </a:srgbClr>
                              </a:gs>
                              <a:gs pos="100000">
                                <a:srgbClr val="D7712B">
                                  <a:tint val="12000"/>
                                  <a:satMod val="255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en-US" altLang="zh-CN" sz="6000" b="1" i="0" u="none" strike="noStrike" kern="1200" cap="none" spc="0" normalizeH="0" baseline="0" noProof="0" dirty="0">
                        <a:ln w="1905"/>
                        <a:gradFill>
                          <a:gsLst>
                            <a:gs pos="0">
                              <a:srgbClr val="D7712B">
                                <a:shade val="20000"/>
                                <a:satMod val="200000"/>
                              </a:srgbClr>
                            </a:gs>
                            <a:gs pos="78000">
                              <a:srgbClr val="D7712B">
                                <a:tint val="90000"/>
                                <a:shade val="89000"/>
                                <a:satMod val="220000"/>
                              </a:srgbClr>
                            </a:gs>
                            <a:gs pos="100000">
                              <a:srgbClr val="D7712B">
                                <a:tint val="12000"/>
                                <a:satMod val="255000"/>
                              </a:srgb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写法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先右斜，后左斜，</a:t>
                      </a:r>
                      <a:r>
                        <a:rPr lang="en-US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zh-CN" sz="2000" kern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笔；占中格。</a:t>
                      </a:r>
                      <a:endParaRPr lang="zh-CN" sz="2000" kern="10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867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黑体" panose="02010609060101010101" pitchFamily="49" charset="-122"/>
                        </a:rPr>
                        <a:t>发音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2000" kern="0" dirty="0">
                          <a:solidFill>
                            <a:srgbClr val="000000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舌面前部和硬腭轻轻接触；软腭上升，堵塞鼻腔通道，使气流从舌面前部和硬腭之间摩擦而出。</a:t>
                      </a:r>
                      <a:endParaRPr lang="zh-CN" sz="2000" kern="100" dirty="0"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160" y="1644135"/>
            <a:ext cx="6558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1.</a:t>
            </a:r>
            <a:r>
              <a:rPr lang="zh-CN" altLang="en-US" sz="3200" kern="100" dirty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在正确书写的字母下面打“√”</a:t>
            </a:r>
            <a:r>
              <a:rPr lang="zh-CN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。</a:t>
            </a:r>
            <a:endParaRPr lang="zh-CN" altLang="en-US" sz="3200" dirty="0">
              <a:latin typeface="微软雅黑" panose="020B0503020204020204" pitchFamily="34" charset="-122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cxnSp>
        <p:nvCxnSpPr>
          <p:cNvPr id="25" name="直接连接符 24"/>
          <p:cNvCxnSpPr/>
          <p:nvPr/>
        </p:nvCxnSpPr>
        <p:spPr bwMode="auto">
          <a:xfrm>
            <a:off x="752088" y="2985029"/>
            <a:ext cx="794143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 bwMode="auto">
          <a:xfrm>
            <a:off x="752088" y="3865159"/>
            <a:ext cx="794143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 bwMode="auto">
          <a:xfrm>
            <a:off x="752088" y="4305223"/>
            <a:ext cx="7941436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1379422" y="2977196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162963" y="2977196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512837" y="2977196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040367" y="2757163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701312" y="3187152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549081" y="2562976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057795" y="3307255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7276013" y="2622575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985021" y="3429720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solidFill>
                  <a:srgbClr val="306A9B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6600" b="1" dirty="0">
              <a:ln w="1905"/>
              <a:solidFill>
                <a:srgbClr val="306A9B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2" name="直接连接符 51"/>
          <p:cNvCxnSpPr/>
          <p:nvPr/>
        </p:nvCxnSpPr>
        <p:spPr bwMode="auto">
          <a:xfrm>
            <a:off x="752088" y="3408679"/>
            <a:ext cx="794143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047668" y="3060695"/>
            <a:ext cx="131478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800" b="1" dirty="0" smtClean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√</a:t>
            </a:r>
            <a:endParaRPr lang="zh-CN" altLang="en-US" sz="8800" b="1" dirty="0">
              <a:solidFill>
                <a:srgbClr val="FF0000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999047" y="3060695"/>
            <a:ext cx="131478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800" b="1" dirty="0" smtClean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√</a:t>
            </a:r>
            <a:endParaRPr lang="zh-CN" altLang="en-US" sz="8800" b="1" dirty="0">
              <a:solidFill>
                <a:srgbClr val="FF0000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346959" y="3105027"/>
            <a:ext cx="131478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800" b="1" dirty="0" smtClean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√</a:t>
            </a:r>
            <a:endParaRPr lang="zh-CN" altLang="en-US" sz="8800" b="1" dirty="0">
              <a:solidFill>
                <a:srgbClr val="FF0000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647611" y="2336295"/>
            <a:ext cx="1880849" cy="256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3160" y="1644135"/>
            <a:ext cx="3807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2.</a:t>
            </a:r>
            <a:r>
              <a:rPr lang="zh-CN" altLang="zh-CN" sz="3200" kern="100" dirty="0" smtClean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拼一拼</a:t>
            </a:r>
            <a:r>
              <a:rPr lang="zh-CN" altLang="zh-CN" sz="3200" kern="100" dirty="0">
                <a:solidFill>
                  <a:srgbClr val="000000"/>
                </a:solidFill>
                <a:latin typeface="微软雅黑" panose="020B0503020204020204" pitchFamily="34" charset="-122"/>
                <a:cs typeface="黑体" panose="02010609060101010101" pitchFamily="49" charset="-122"/>
              </a:rPr>
              <a:t>，连一连。</a:t>
            </a:r>
            <a:endParaRPr lang="zh-CN" altLang="en-US" sz="3200" dirty="0">
              <a:latin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44399" y="5546258"/>
            <a:ext cx="72378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zh-CN" sz="4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xǐ          </a:t>
            </a:r>
            <a:r>
              <a:rPr lang="it-IT" altLang="zh-CN" sz="4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jī         </a:t>
            </a:r>
            <a:r>
              <a:rPr lang="it-IT" altLang="zh-CN" sz="4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qí</a:t>
            </a:r>
            <a:endParaRPr lang="zh-CN" altLang="en-US" sz="4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 bwMode="auto">
          <a:xfrm>
            <a:off x="1809750" y="5053322"/>
            <a:ext cx="2477391" cy="67437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接连接符 20"/>
          <p:cNvCxnSpPr/>
          <p:nvPr/>
        </p:nvCxnSpPr>
        <p:spPr bwMode="auto">
          <a:xfrm>
            <a:off x="4813761" y="4954322"/>
            <a:ext cx="2477391" cy="67437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连接符 21"/>
          <p:cNvCxnSpPr/>
          <p:nvPr/>
        </p:nvCxnSpPr>
        <p:spPr bwMode="auto">
          <a:xfrm flipH="1">
            <a:off x="1283130" y="4795128"/>
            <a:ext cx="5982064" cy="8446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图片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4398" y="2634987"/>
            <a:ext cx="1644056" cy="2203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图片 13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088325" y="2991197"/>
            <a:ext cx="1984727" cy="163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0" y="586222"/>
            <a:ext cx="2563429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75122" y="1810379"/>
            <a:ext cx="3550765" cy="3937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矩形 12"/>
          <p:cNvSpPr/>
          <p:nvPr/>
        </p:nvSpPr>
        <p:spPr>
          <a:xfrm>
            <a:off x="3966358" y="1210214"/>
            <a:ext cx="5177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</a:pPr>
            <a:r>
              <a:rPr lang="zh-CN" altLang="en-US" sz="2400" dirty="0"/>
              <a:t>你们知道图中告诉我们什么故事吗？</a:t>
            </a:r>
            <a:endParaRPr lang="en-US" altLang="zh-CN" sz="2400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4418920" y="2238004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妈妈正在用洗衣机洗衣服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小朋友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正在用手洗衣服。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70119" y="3434672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读儿歌：</a:t>
            </a:r>
            <a:endParaRPr lang="zh-CN" altLang="en-US" sz="2400" dirty="0"/>
          </a:p>
        </p:txBody>
      </p:sp>
      <p:sp>
        <p:nvSpPr>
          <p:cNvPr id="17" name="文本框 16"/>
          <p:cNvSpPr txBox="1"/>
          <p:nvPr/>
        </p:nvSpPr>
        <p:spPr>
          <a:xfrm>
            <a:off x="5457274" y="3434672"/>
            <a:ext cx="3416320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洗衣机，嗡嗡响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星期天，洗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衣裳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妈妈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洗衣，我帮忙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自己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的事情自己做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长大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之后本领强。</a:t>
            </a: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1357344" y="4716168"/>
            <a:ext cx="5261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32033" y="4716168"/>
            <a:ext cx="9364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49086" y="4752760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380268" y="2025598"/>
            <a:ext cx="2197300" cy="269057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63005" y="2239374"/>
            <a:ext cx="1040412" cy="2263016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6458444" y="1785308"/>
            <a:ext cx="1707440" cy="3144829"/>
            <a:chOff x="8611259" y="1785307"/>
            <a:chExt cx="2276586" cy="3144829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email"/>
            <a:stretch>
              <a:fillRect/>
            </a:stretch>
          </p:blipFill>
          <p:spPr>
            <a:xfrm>
              <a:off x="8611259" y="1785307"/>
              <a:ext cx="2177526" cy="2930861"/>
            </a:xfrm>
            <a:prstGeom prst="rect">
              <a:avLst/>
            </a:prstGeom>
          </p:spPr>
        </p:pic>
        <p:sp>
          <p:nvSpPr>
            <p:cNvPr id="13" name="矩形 12"/>
            <p:cNvSpPr/>
            <p:nvPr/>
          </p:nvSpPr>
          <p:spPr bwMode="auto">
            <a:xfrm>
              <a:off x="10233657" y="4538793"/>
              <a:ext cx="654188" cy="39134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4760339" y="2928659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我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80616" y="2166336"/>
            <a:ext cx="5261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82973" y="2643682"/>
            <a:ext cx="4079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图中的小朋友在做什么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69746" y="352304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搭积木。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71906" y="4123843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组起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积木 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464793" y="4130525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积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 bwMode="auto">
          <a:xfrm>
            <a:off x="7028890" y="4514518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7810506" y="3970321"/>
            <a:ext cx="4171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微软雅黑" panose="020B0503020204020204" pitchFamily="34" charset="-122"/>
              </a:rPr>
              <a:t>j</a:t>
            </a:r>
            <a:endParaRPr lang="zh-CN" altLang="en-US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7346" y="2529070"/>
            <a:ext cx="2197300" cy="2690571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82972" y="3565628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打气筒。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98964" y="4177658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气</a:t>
            </a:r>
            <a:endParaRPr lang="en-US" altLang="zh-CN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902984" y="3982427"/>
            <a:ext cx="5725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7079058" y="4628757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3480616" y="2166336"/>
            <a:ext cx="9364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82973" y="2643682"/>
            <a:ext cx="4079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图中展示的是什么？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182972" y="413732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气筒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打气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 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99811" y="2227327"/>
            <a:ext cx="1523268" cy="331328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82973" y="2657128"/>
            <a:ext cx="4079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图中的人物是做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什么的？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234646" y="359618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戏剧演员。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80616" y="2166336"/>
            <a:ext cx="86914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234645" y="4307357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一个大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叉 </a:t>
            </a:r>
            <a:r>
              <a:rPr lang="en-US" altLang="zh-CN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400" dirty="0" err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544903" y="4194717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戏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 bwMode="auto">
          <a:xfrm>
            <a:off x="7109000" y="4578710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867870" y="4082723"/>
            <a:ext cx="635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微软雅黑" panose="020B0503020204020204" pitchFamily="34" charset="-122"/>
              </a:rPr>
              <a:t>x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943270" y="2311554"/>
            <a:ext cx="1707440" cy="3144829"/>
            <a:chOff x="8611259" y="1785307"/>
            <a:chExt cx="2276586" cy="3144829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8611259" y="1785307"/>
              <a:ext cx="2177526" cy="2930861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 bwMode="auto">
            <a:xfrm>
              <a:off x="10233657" y="4538793"/>
              <a:ext cx="654188" cy="39134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724395" y="1519321"/>
            <a:ext cx="6318924" cy="3632200"/>
            <a:chOff x="2155001" y="1452085"/>
            <a:chExt cx="7403075" cy="3632200"/>
          </a:xfrm>
        </p:grpSpPr>
        <p:grpSp>
          <p:nvGrpSpPr>
            <p:cNvPr id="13" name="组合 12"/>
            <p:cNvGrpSpPr/>
            <p:nvPr/>
          </p:nvGrpSpPr>
          <p:grpSpPr>
            <a:xfrm>
              <a:off x="2155001" y="1452085"/>
              <a:ext cx="7403075" cy="3632200"/>
              <a:chOff x="1950226" y="1667985"/>
              <a:chExt cx="7403075" cy="3632200"/>
            </a:xfrm>
          </p:grpSpPr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950226" y="1667985"/>
                <a:ext cx="7403075" cy="3632200"/>
              </a:xfrm>
              <a:prstGeom prst="rect">
                <a:avLst/>
              </a:prstGeom>
            </p:spPr>
          </p:pic>
          <p:sp>
            <p:nvSpPr>
              <p:cNvPr id="15" name="矩形 14"/>
              <p:cNvSpPr/>
              <p:nvPr/>
            </p:nvSpPr>
            <p:spPr bwMode="auto">
              <a:xfrm>
                <a:off x="2238233" y="1815152"/>
                <a:ext cx="1265380" cy="873457"/>
              </a:xfrm>
              <a:prstGeom prst="rect">
                <a:avLst/>
              </a:prstGeom>
              <a:solidFill>
                <a:srgbClr val="244141"/>
              </a:solidFill>
              <a:ln w="9525" cap="flat" cmpd="sng" algn="ctr">
                <a:solidFill>
                  <a:srgbClr val="24414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7943181" y="1815151"/>
                <a:ext cx="1265380" cy="873457"/>
              </a:xfrm>
              <a:prstGeom prst="rect">
                <a:avLst/>
              </a:prstGeom>
              <a:solidFill>
                <a:srgbClr val="244141"/>
              </a:solidFill>
              <a:ln w="9525" cap="flat" cmpd="sng" algn="ctr">
                <a:solidFill>
                  <a:srgbClr val="24414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 bwMode="auto">
            <a:xfrm>
              <a:off x="8134417" y="3959875"/>
              <a:ext cx="1278919" cy="995603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3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91614" y="1636872"/>
            <a:ext cx="35157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zh-CN" sz="6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j—ǖ→ </a:t>
            </a:r>
            <a:r>
              <a:rPr lang="en-US" altLang="zh-CN" sz="6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</a:t>
            </a:r>
            <a:endParaRPr lang="zh-CN" altLang="en-US" sz="6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474292" y="2189596"/>
            <a:ext cx="24454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r>
              <a:rPr lang="en-US" altLang="zh-CN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碰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见</a:t>
            </a: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 q x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，去掉两点还念</a:t>
            </a: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；                </a:t>
            </a:r>
            <a:r>
              <a:rPr lang="zh-CN" altLang="en-US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</a:t>
            </a:r>
            <a:r>
              <a:rPr lang="en-US" altLang="zh-CN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0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离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</a:t>
            </a: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 q x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，戴回两点才是</a:t>
            </a:r>
            <a:r>
              <a:rPr lang="en-US" altLang="zh-CN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ü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52017" y="2746344"/>
            <a:ext cx="36022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q—</a:t>
            </a:r>
            <a:r>
              <a:rPr lang="en-US" altLang="zh-CN" sz="6000" b="1" dirty="0" err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ǜ→qù</a:t>
            </a:r>
            <a:endParaRPr lang="zh-CN" altLang="en-US" sz="6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83276" y="3783124"/>
            <a:ext cx="35189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x—</a:t>
            </a:r>
            <a:r>
              <a:rPr lang="en-US" altLang="zh-CN" sz="6000" b="1" dirty="0" err="1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ǘ→xú</a:t>
            </a:r>
            <a:endParaRPr lang="zh-CN" altLang="en-US" sz="6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479403" y="1952100"/>
            <a:ext cx="2376210" cy="2539219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675265" y="2103215"/>
            <a:ext cx="1879490" cy="44673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H="1">
            <a:off x="6909460" y="2212397"/>
            <a:ext cx="1879490" cy="446734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3746" y="1996676"/>
            <a:ext cx="6435714" cy="42000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1418458" y="1377474"/>
            <a:ext cx="5747407" cy="3061589"/>
            <a:chOff x="2155001" y="1452085"/>
            <a:chExt cx="7403075" cy="3632200"/>
          </a:xfrm>
        </p:grpSpPr>
        <p:grpSp>
          <p:nvGrpSpPr>
            <p:cNvPr id="46" name="组合 45"/>
            <p:cNvGrpSpPr/>
            <p:nvPr/>
          </p:nvGrpSpPr>
          <p:grpSpPr>
            <a:xfrm>
              <a:off x="2155001" y="1452085"/>
              <a:ext cx="7403075" cy="3632200"/>
              <a:chOff x="1950226" y="1667985"/>
              <a:chExt cx="7403075" cy="3632200"/>
            </a:xfrm>
          </p:grpSpPr>
          <p:pic>
            <p:nvPicPr>
              <p:cNvPr id="48" name="图片 47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1950226" y="1667985"/>
                <a:ext cx="7403075" cy="3632200"/>
              </a:xfrm>
              <a:prstGeom prst="rect">
                <a:avLst/>
              </a:prstGeom>
            </p:spPr>
          </p:pic>
          <p:sp>
            <p:nvSpPr>
              <p:cNvPr id="49" name="矩形 48"/>
              <p:cNvSpPr/>
              <p:nvPr/>
            </p:nvSpPr>
            <p:spPr bwMode="auto">
              <a:xfrm>
                <a:off x="2238233" y="1815152"/>
                <a:ext cx="1265380" cy="873457"/>
              </a:xfrm>
              <a:prstGeom prst="rect">
                <a:avLst/>
              </a:prstGeom>
              <a:solidFill>
                <a:srgbClr val="244141"/>
              </a:solidFill>
              <a:ln w="9525" cap="flat" cmpd="sng" algn="ctr">
                <a:solidFill>
                  <a:srgbClr val="24414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 bwMode="auto">
              <a:xfrm>
                <a:off x="7943181" y="1815151"/>
                <a:ext cx="1265380" cy="873457"/>
              </a:xfrm>
              <a:prstGeom prst="rect">
                <a:avLst/>
              </a:prstGeom>
              <a:solidFill>
                <a:srgbClr val="244141"/>
              </a:solidFill>
              <a:ln w="9525" cap="flat" cmpd="sng" algn="ctr">
                <a:solidFill>
                  <a:srgbClr val="24414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 bwMode="auto">
            <a:xfrm>
              <a:off x="8134417" y="3959875"/>
              <a:ext cx="1278919" cy="995603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909460" y="2212397"/>
            <a:ext cx="1879490" cy="4467340"/>
          </a:xfrm>
          <a:prstGeom prst="rect">
            <a:avLst/>
          </a:prstGeom>
        </p:spPr>
      </p:pic>
      <p:cxnSp>
        <p:nvCxnSpPr>
          <p:cNvPr id="20" name="直接连接符 19"/>
          <p:cNvCxnSpPr/>
          <p:nvPr/>
        </p:nvCxnSpPr>
        <p:spPr bwMode="auto">
          <a:xfrm>
            <a:off x="5447228" y="5013234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5447228" y="5453299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5447228" y="5893364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5447228" y="6333428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6074562" y="5005401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1" name="直接连接符 50"/>
          <p:cNvCxnSpPr/>
          <p:nvPr/>
        </p:nvCxnSpPr>
        <p:spPr bwMode="auto">
          <a:xfrm>
            <a:off x="2989308" y="5013234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 bwMode="auto">
          <a:xfrm>
            <a:off x="2989308" y="5453299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 bwMode="auto">
          <a:xfrm>
            <a:off x="2989308" y="5893364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 bwMode="auto">
          <a:xfrm>
            <a:off x="2989308" y="6333428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3616642" y="5005401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80" name="直接连接符 79"/>
          <p:cNvCxnSpPr/>
          <p:nvPr/>
        </p:nvCxnSpPr>
        <p:spPr bwMode="auto">
          <a:xfrm>
            <a:off x="531390" y="4988641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 bwMode="auto">
          <a:xfrm>
            <a:off x="531390" y="542870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 bwMode="auto">
          <a:xfrm>
            <a:off x="531390" y="586877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 bwMode="auto">
          <a:xfrm>
            <a:off x="531390" y="6308835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1158723" y="4980808"/>
            <a:ext cx="65433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</a:t>
            </a:r>
            <a:endParaRPr lang="en-US" altLang="zh-CN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42054" y="1542132"/>
            <a:ext cx="52933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855" algn="just"/>
            <a:r>
              <a:rPr lang="en-US" altLang="zh-CN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是最高的一个娃娃，一个人住了三层楼。</a:t>
            </a:r>
            <a:r>
              <a:rPr lang="en-US" altLang="zh-CN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的点在第二线的略上方，上下不顶格。</a:t>
            </a:r>
            <a:r>
              <a:rPr lang="en-US" altLang="zh-CN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q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是稍微矮一点，自愿住在一、二两层楼。</a:t>
            </a:r>
            <a:r>
              <a:rPr lang="en-US" altLang="zh-CN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zh-CN" altLang="en-US" sz="28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比它俩还要矮，它只住在中间层。</a:t>
            </a:r>
            <a:endParaRPr lang="zh-CN" altLang="en-US" sz="28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模板网-WWW.1PPT.COM">
  <a:themeElements>
    <a:clrScheme name="3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3_Office 主题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1591</Words>
  <Application>WPS 演示</Application>
  <PresentationFormat>全屏显示(4:3)</PresentationFormat>
  <Paragraphs>186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Calibri</vt:lpstr>
      <vt:lpstr>楷体</vt:lpstr>
      <vt:lpstr>黑体</vt:lpstr>
      <vt:lpstr>华文彩云</vt:lpstr>
      <vt:lpstr>Arial</vt:lpstr>
      <vt:lpstr>Arial Unicode MS</vt:lpstr>
      <vt:lpstr>第一PPT模板网-WWW.1PPT.COM</vt:lpstr>
      <vt:lpstr>第六课 j q x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325</cp:revision>
  <dcterms:created xsi:type="dcterms:W3CDTF">2014-11-28T08:03:00Z</dcterms:created>
  <dcterms:modified xsi:type="dcterms:W3CDTF">2019-09-18T06:45:07Z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